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50" r:id="rId3"/>
    <p:sldId id="351" r:id="rId4"/>
    <p:sldId id="352" r:id="rId5"/>
    <p:sldId id="353" r:id="rId6"/>
    <p:sldId id="354" r:id="rId7"/>
    <p:sldId id="355" r:id="rId8"/>
    <p:sldId id="356" r:id="rId9"/>
    <p:sldId id="360" r:id="rId10"/>
    <p:sldId id="362" r:id="rId11"/>
    <p:sldId id="363" r:id="rId12"/>
    <p:sldId id="364" r:id="rId13"/>
    <p:sldId id="365" r:id="rId14"/>
    <p:sldId id="366" r:id="rId15"/>
    <p:sldId id="359" r:id="rId16"/>
  </p:sldIdLst>
  <p:sldSz cx="9144000" cy="6858000" type="screen4x3"/>
  <p:notesSz cx="7099300" cy="10234930"/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8" userDrawn="1">
          <p15:clr>
            <a:srgbClr val="A4A3A4"/>
          </p15:clr>
        </p15:guide>
        <p15:guide id="2" pos="285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0000FF"/>
    <a:srgbClr val="FF6699"/>
    <a:srgbClr val="00FF00"/>
    <a:srgbClr val="91D3C3"/>
    <a:srgbClr val="99FFCC"/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0"/>
    <p:restoredTop sz="93860"/>
  </p:normalViewPr>
  <p:slideViewPr>
    <p:cSldViewPr snapToGrid="0" showGuides="1">
      <p:cViewPr varScale="1">
        <p:scale>
          <a:sx n="109" d="100"/>
          <a:sy n="109" d="100"/>
        </p:scale>
        <p:origin x="1680" y="84"/>
      </p:cViewPr>
      <p:guideLst>
        <p:guide orient="horz" pos="2118"/>
        <p:guide pos="285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9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Tx/>
              <a:buNone/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C3D443F-770D-4AFD-8D94-2904370C5DDD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Tx/>
              <a:buNone/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84A0823-31E5-4D39-BDDB-0FB08AC7470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7820" y="0"/>
            <a:ext cx="1624330" cy="913765"/>
          </a:xfrm>
          <a:prstGeom prst="rect">
            <a:avLst/>
          </a:prstGeom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8"/>
          <p:cNvCxnSpPr/>
          <p:nvPr userDrawn="1"/>
        </p:nvCxnSpPr>
        <p:spPr>
          <a:xfrm>
            <a:off x="285750" y="849313"/>
            <a:ext cx="8501063" cy="1587"/>
          </a:xfrm>
          <a:prstGeom prst="line">
            <a:avLst/>
          </a:prstGeom>
          <a:ln w="127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文本框 3"/>
          <p:cNvSpPr txBox="1"/>
          <p:nvPr/>
        </p:nvSpPr>
        <p:spPr>
          <a:xfrm>
            <a:off x="2786380" y="0"/>
            <a:ext cx="3364865" cy="7988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 indent="0" algn="ctr"/>
            <a:r>
              <a:rPr lang="en-US" altLang="zh-CN" sz="2300" dirty="0">
                <a:latin typeface="Times New Roman" panose="02020603050405020304" charset="0"/>
                <a:ea typeface="宋体" panose="02010600030101010101" pitchFamily="2" charset="-122"/>
              </a:rPr>
              <a:t>JF MOULD</a:t>
            </a:r>
            <a:br>
              <a:rPr lang="zh-CN" altLang="en-US" sz="2300" dirty="0">
                <a:latin typeface="Times New Roman" panose="02020603050405020304" charset="0"/>
                <a:ea typeface="宋体" panose="02010600030101010101" pitchFamily="2" charset="-122"/>
              </a:rPr>
            </a:br>
            <a:r>
              <a:rPr lang="zh-CN" altLang="en-US" sz="2300" dirty="0">
                <a:latin typeface="Times New Roman" panose="02020603050405020304" charset="0"/>
                <a:ea typeface="宋体" panose="02010600030101010101" pitchFamily="2" charset="-122"/>
              </a:rPr>
              <a:t>台州杰锋模具有限公司</a:t>
            </a:r>
            <a:endParaRPr lang="zh-CN" altLang="en-US" sz="23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image" Target="../media/image13.png"/><Relationship Id="rId4" Type="http://schemas.openxmlformats.org/officeDocument/2006/relationships/tags" Target="../tags/tag2.xml"/><Relationship Id="rId3" Type="http://schemas.openxmlformats.org/officeDocument/2006/relationships/image" Target="../media/image12.png"/><Relationship Id="rId2" Type="http://schemas.openxmlformats.org/officeDocument/2006/relationships/tags" Target="../tags/tag1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jpeg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image" Target="../media/image18.png"/><Relationship Id="rId3" Type="http://schemas.openxmlformats.org/officeDocument/2006/relationships/tags" Target="../tags/tag6.xml"/><Relationship Id="rId2" Type="http://schemas.openxmlformats.org/officeDocument/2006/relationships/image" Target="../media/image17.png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14"/>
          <p:cNvSpPr/>
          <p:nvPr/>
        </p:nvSpPr>
        <p:spPr>
          <a:xfrm>
            <a:off x="960438" y="5044758"/>
            <a:ext cx="4344988" cy="645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4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>
            <a:spAutoFit/>
          </a:bodyPr>
          <a:p>
            <a:pPr lvl="0" algn="l" eaLnBrk="1" fontAlgn="base" hangingPunct="1"/>
            <a:r>
              <a:rPr lang="zh-CN" altLang="en-US" sz="1200" strike="noStrike" noProof="1" dirty="0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产品尺寸</a:t>
            </a:r>
            <a:r>
              <a:rPr lang="en-US" altLang="zh-CN" strike="noStrike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Produce Size: 185X81X53mm</a:t>
            </a:r>
            <a:endParaRPr lang="en-US" altLang="zh-CN" strike="noStrike" noProof="1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grpSp>
        <p:nvGrpSpPr>
          <p:cNvPr id="4" name="Group 4"/>
          <p:cNvGrpSpPr/>
          <p:nvPr/>
        </p:nvGrpSpPr>
        <p:grpSpPr bwMode="auto">
          <a:xfrm>
            <a:off x="345440" y="936625"/>
            <a:ext cx="3486785" cy="546100"/>
            <a:chOff x="0" y="-70"/>
            <a:chExt cx="13499" cy="709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5" name="Rectangle 5"/>
            <p:cNvSpPr>
              <a:spLocks noChangeArrowheads="1"/>
            </p:cNvSpPr>
            <p:nvPr/>
          </p:nvSpPr>
          <p:spPr bwMode="auto">
            <a:xfrm flipV="1">
              <a:off x="0" y="605"/>
              <a:ext cx="13495" cy="34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auto">
            <a:xfrm flipV="1">
              <a:off x="4" y="-70"/>
              <a:ext cx="13495" cy="683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rot="10800000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099" name="Rectangle 37"/>
          <p:cNvSpPr/>
          <p:nvPr/>
        </p:nvSpPr>
        <p:spPr>
          <a:xfrm>
            <a:off x="431800" y="936625"/>
            <a:ext cx="5791200" cy="5461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r>
              <a:rPr lang="zh-CN" altLang="en-US" sz="1200" dirty="0">
                <a:latin typeface="楷体" panose="02010609060101010101" charset="-122"/>
                <a:ea typeface="楷体" panose="02010609060101010101" charset="-122"/>
              </a:rPr>
              <a:t>项目名称</a:t>
            </a:r>
            <a:r>
              <a:rPr lang="en-US" altLang="zh-CN" sz="1200" dirty="0">
                <a:latin typeface="楷体" panose="02010609060101010101" charset="-122"/>
                <a:ea typeface="楷体" panose="02010609060101010101" charset="-122"/>
              </a:rPr>
              <a:t>: </a:t>
            </a:r>
            <a:endParaRPr lang="en-US" altLang="zh-CN" sz="1200" dirty="0">
              <a:latin typeface="楷体" panose="02010609060101010101" charset="-122"/>
              <a:ea typeface="楷体" panose="02010609060101010101" charset="-122"/>
            </a:endParaRPr>
          </a:p>
          <a:p>
            <a:endParaRPr lang="en-US" altLang="zh-CN" sz="19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2575" y="1687830"/>
            <a:ext cx="5000625" cy="304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6280" y="1634490"/>
            <a:ext cx="2906395" cy="26758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594735" y="1634490"/>
            <a:ext cx="2560320" cy="26587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1345" y="1575435"/>
            <a:ext cx="2590165" cy="277685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97205" y="1020445"/>
            <a:ext cx="2493645" cy="463550"/>
          </a:xfrm>
          <a:prstGeom prst="rect">
            <a:avLst/>
          </a:prstGeom>
          <a:solidFill>
            <a:srgbClr val="99FFCC">
              <a:alpha val="65097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dirty="0"/>
              <a:t>Before modification</a:t>
            </a:r>
            <a:endParaRPr lang="en-US" altLang="zh-CN" dirty="0"/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3594735" y="965835"/>
            <a:ext cx="2524760" cy="463550"/>
          </a:xfrm>
          <a:prstGeom prst="rect">
            <a:avLst/>
          </a:prstGeom>
          <a:solidFill>
            <a:srgbClr val="99FFCC">
              <a:alpha val="65097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dirty="0">
                <a:sym typeface="+mn-ea"/>
              </a:rPr>
              <a:t>After modification</a:t>
            </a:r>
            <a:endParaRPr lang="en-US" altLang="zh-CN" dirty="0"/>
          </a:p>
        </p:txBody>
      </p:sp>
      <p:sp>
        <p:nvSpPr>
          <p:cNvPr id="6" name="文本框 5"/>
          <p:cNvSpPr txBox="1"/>
          <p:nvPr/>
        </p:nvSpPr>
        <p:spPr>
          <a:xfrm>
            <a:off x="600710" y="5104130"/>
            <a:ext cx="7601585" cy="501015"/>
          </a:xfrm>
          <a:prstGeom prst="rect">
            <a:avLst/>
          </a:prstGeom>
          <a:solidFill>
            <a:srgbClr val="99FFCC">
              <a:alpha val="65097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dirty="0"/>
              <a:t>Boss posts need to be modified; otherwise, sink marks will easily occur.</a:t>
            </a:r>
            <a:endParaRPr lang="en-US" altLang="zh-C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3805" y="1420495"/>
            <a:ext cx="2821305" cy="30327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70180" y="5570855"/>
            <a:ext cx="8809990" cy="454025"/>
          </a:xfrm>
          <a:prstGeom prst="rect">
            <a:avLst/>
          </a:prstGeom>
          <a:solidFill>
            <a:srgbClr val="99FFCC">
              <a:alpha val="65097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dirty="0"/>
              <a:t>Ribs are too thick and prone to sink marks. Suggest thickness down to around 1mm.</a:t>
            </a:r>
            <a:endParaRPr lang="en-US" altLang="zh-C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5135" y="1681480"/>
            <a:ext cx="4747895" cy="23177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59815" y="5250815"/>
            <a:ext cx="7348220" cy="640715"/>
          </a:xfrm>
          <a:prstGeom prst="rect">
            <a:avLst/>
          </a:prstGeom>
          <a:solidFill>
            <a:srgbClr val="99FFCC">
              <a:alpha val="65097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dirty="0"/>
              <a:t>PP deforms easily and cannot meet tolerances. Recommend ABS plus extra positioning for assembled parts.</a:t>
            </a:r>
            <a:endParaRPr lang="en-US" altLang="zh-CN" dirty="0"/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5586095" y="1728470"/>
            <a:ext cx="3065780" cy="2270760"/>
          </a:xfrm>
          <a:prstGeom prst="rect">
            <a:avLst/>
          </a:prstGeom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6403975" y="2252345"/>
            <a:ext cx="2004060" cy="4070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sz="900" dirty="0">
                <a:solidFill>
                  <a:srgbClr val="FF0000"/>
                </a:solidFill>
              </a:rPr>
              <a:t>Strong rigidity, little distortion.</a:t>
            </a:r>
            <a:endParaRPr lang="en-US" altLang="zh-CN" sz="9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 rot="10800000" flipV="1">
            <a:off x="5586095" y="4062095"/>
            <a:ext cx="2969895" cy="123825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1200">
                <a:solidFill>
                  <a:srgbClr val="FF0000"/>
                </a:solidFill>
              </a:rPr>
              <a:t>Weak strength, heavy distortion</a:t>
            </a:r>
            <a:r>
              <a:rPr lang="en-US" altLang="zh-CN" sz="1600">
                <a:solidFill>
                  <a:srgbClr val="FF0000"/>
                </a:solidFill>
              </a:rPr>
              <a:t>.</a:t>
            </a:r>
            <a:endParaRPr lang="en-US" altLang="zh-CN" sz="1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251200" y="1762125"/>
            <a:ext cx="2740025" cy="31210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67030" y="1762125"/>
            <a:ext cx="2760345" cy="310134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01345" y="1020445"/>
            <a:ext cx="2493645" cy="463550"/>
          </a:xfrm>
          <a:prstGeom prst="rect">
            <a:avLst/>
          </a:prstGeom>
          <a:solidFill>
            <a:srgbClr val="99FFCC">
              <a:alpha val="65097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dirty="0"/>
              <a:t>Before modification</a:t>
            </a:r>
            <a:endParaRPr lang="en-US" altLang="zh-CN" dirty="0"/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3466465" y="1020445"/>
            <a:ext cx="2524760" cy="463550"/>
          </a:xfrm>
          <a:prstGeom prst="rect">
            <a:avLst/>
          </a:prstGeom>
          <a:solidFill>
            <a:srgbClr val="99FFCC">
              <a:alpha val="65097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dirty="0"/>
              <a:t>After modification</a:t>
            </a:r>
            <a:endParaRPr lang="en-US" altLang="zh-CN" dirty="0"/>
          </a:p>
        </p:txBody>
      </p:sp>
      <p:sp>
        <p:nvSpPr>
          <p:cNvPr id="6" name="文本框 5"/>
          <p:cNvSpPr txBox="1"/>
          <p:nvPr/>
        </p:nvSpPr>
        <p:spPr>
          <a:xfrm>
            <a:off x="2073275" y="5704205"/>
            <a:ext cx="4570095" cy="438785"/>
          </a:xfrm>
          <a:prstGeom prst="rect">
            <a:avLst/>
          </a:prstGeom>
          <a:solidFill>
            <a:srgbClr val="99FFCC">
              <a:alpha val="65097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>
            <a:noAutofit/>
          </a:bodyPr>
          <a:p>
            <a:r>
              <a:rPr lang="en-US" altLang="zh-CN" dirty="0"/>
              <a:t>Clips are not strong enough, please revise.</a:t>
            </a:r>
            <a:endParaRPr lang="en-US" altLang="zh-C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Text Box 4"/>
          <p:cNvSpPr txBox="1"/>
          <p:nvPr/>
        </p:nvSpPr>
        <p:spPr>
          <a:xfrm>
            <a:off x="2160270" y="2383155"/>
            <a:ext cx="4823460" cy="12617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000" tIns="46800" rIns="90000" bIns="46800">
            <a:spAutoFit/>
          </a:bodyPr>
          <a:p>
            <a:pPr>
              <a:spcBef>
                <a:spcPct val="50000"/>
              </a:spcBef>
            </a:pPr>
            <a:r>
              <a:rPr lang="en-US" altLang="zh-CN" sz="4000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    Thank you!  </a:t>
            </a:r>
            <a:r>
              <a:rPr lang="en-US" altLang="zh-CN" sz="3200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     </a:t>
            </a:r>
            <a:endParaRPr lang="en-US" altLang="zh-CN" sz="3200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400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                END</a:t>
            </a:r>
            <a:endParaRPr lang="en-US" altLang="zh-CN" sz="2400" noProof="1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" name="Rectangle 37"/>
          <p:cNvSpPr>
            <a:spLocks noChangeArrowheads="1"/>
          </p:cNvSpPr>
          <p:nvPr/>
        </p:nvSpPr>
        <p:spPr bwMode="auto">
          <a:xfrm>
            <a:off x="285750" y="897255"/>
            <a:ext cx="7096760" cy="318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/>
          <a:lstStyle/>
          <a:p>
            <a:pPr marL="0" marR="0" lvl="0" indent="0" algn="l" defTabSz="914400" rtl="0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产品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/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模具分析：</a:t>
            </a:r>
            <a:r>
              <a:rPr kumimoji="0" lang="en-US" altLang="zh-CN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ijaya" panose="020B0604020202020204" charset="0"/>
                <a:ea typeface="宋体" panose="02010600030101010101" pitchFamily="2" charset="-122"/>
                <a:cs typeface="+mn-cs"/>
              </a:rPr>
              <a:t>Product/Mould Structure Analysis</a:t>
            </a:r>
            <a:endParaRPr kumimoji="0" lang="zh-CN" altLang="en-US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ijaya" panose="020B060402020202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2" name="Rectangle 5"/>
          <p:cNvSpPr/>
          <p:nvPr/>
        </p:nvSpPr>
        <p:spPr>
          <a:xfrm>
            <a:off x="3078480" y="1492250"/>
            <a:ext cx="3835400" cy="23050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zh-CN" altLang="en-US" sz="1000" dirty="0">
                <a:latin typeface="楷体" panose="02010609060101010101" charset="-122"/>
                <a:ea typeface="楷体" panose="02010609060101010101" charset="-122"/>
              </a:rPr>
              <a:t>日期 </a:t>
            </a:r>
            <a:r>
              <a:rPr lang="en-US" altLang="zh-CN" sz="1500" dirty="0">
                <a:latin typeface="Vijaya" panose="020B0604020202020204" charset="0"/>
                <a:ea typeface="宋体" panose="02010600030101010101" pitchFamily="2" charset="-122"/>
              </a:rPr>
              <a:t>Date: </a:t>
            </a:r>
            <a:endParaRPr lang="en-US" altLang="zh-CN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23" name="Rectangle 6"/>
          <p:cNvSpPr/>
          <p:nvPr/>
        </p:nvSpPr>
        <p:spPr>
          <a:xfrm>
            <a:off x="4090988" y="2286000"/>
            <a:ext cx="4957762" cy="36893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Product Name: 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  <a:p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24" name="Rectangle 8"/>
          <p:cNvSpPr/>
          <p:nvPr/>
        </p:nvSpPr>
        <p:spPr>
          <a:xfrm>
            <a:off x="6723380" y="2892425"/>
            <a:ext cx="2207895" cy="19113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no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Machine Type:160t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25" name="Rectangle 9"/>
          <p:cNvSpPr/>
          <p:nvPr/>
        </p:nvSpPr>
        <p:spPr>
          <a:xfrm>
            <a:off x="285750" y="1492250"/>
            <a:ext cx="2449513" cy="24574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zh-CN" altLang="en-US" sz="1000" dirty="0">
                <a:latin typeface="楷体" panose="02010609060101010101" charset="-122"/>
                <a:ea typeface="楷体" panose="02010609060101010101" charset="-122"/>
              </a:rPr>
              <a:t>模具编号：</a:t>
            </a:r>
            <a:r>
              <a:rPr lang="en-US" altLang="zh-CN" sz="1600" dirty="0">
                <a:latin typeface="Vijaya" panose="020B0604020202020204" charset="0"/>
                <a:ea typeface="宋体" panose="02010600030101010101" pitchFamily="2" charset="-122"/>
              </a:rPr>
              <a:t> No:</a:t>
            </a:r>
            <a:endParaRPr lang="en-US" altLang="zh-CN" sz="16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26" name="Rectangle 10"/>
          <p:cNvSpPr/>
          <p:nvPr/>
        </p:nvSpPr>
        <p:spPr>
          <a:xfrm>
            <a:off x="4091305" y="2562225"/>
            <a:ext cx="2503805" cy="18415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Cavity:1*1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27" name="Rectangle 11"/>
          <p:cNvSpPr/>
          <p:nvPr/>
        </p:nvSpPr>
        <p:spPr>
          <a:xfrm>
            <a:off x="4091305" y="3225800"/>
            <a:ext cx="3112135" cy="18415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Shrinkage: 1.015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28" name="Rectangle 13"/>
          <p:cNvSpPr/>
          <p:nvPr/>
        </p:nvSpPr>
        <p:spPr>
          <a:xfrm>
            <a:off x="6648450" y="3875088"/>
            <a:ext cx="1741805" cy="18415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Surface Treatment : 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000" dirty="0">
                <a:latin typeface="Vijaya" panose="020B0604020202020204" charset="0"/>
                <a:ea typeface="宋体" panose="02010600030101010101" pitchFamily="2" charset="-122"/>
              </a:rPr>
              <a:t> </a:t>
            </a:r>
            <a:endParaRPr lang="en-US" altLang="zh-CN" sz="10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29" name="Rectangle 14"/>
          <p:cNvSpPr/>
          <p:nvPr/>
        </p:nvSpPr>
        <p:spPr>
          <a:xfrm>
            <a:off x="4091305" y="2908300"/>
            <a:ext cx="2720975" cy="15367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sz="1000" dirty="0">
                <a:latin typeface="Vijaya" panose="020B0604020202020204" charset="0"/>
                <a:ea typeface="宋体" panose="02010600030101010101" pitchFamily="2" charset="-122"/>
              </a:rPr>
              <a:t>Part Material</a:t>
            </a:r>
            <a:r>
              <a:rPr lang="zh-CN" altLang="en-US" sz="1000" dirty="0">
                <a:latin typeface="Vijaya" panose="020B0604020202020204" charset="0"/>
                <a:ea typeface="宋体" panose="02010600030101010101" pitchFamily="2" charset="-122"/>
              </a:rPr>
              <a:t>：</a:t>
            </a:r>
            <a:r>
              <a:rPr lang="en-US" altLang="zh-CN" sz="1000" dirty="0">
                <a:latin typeface="Vijaya" panose="020B0604020202020204" charset="0"/>
                <a:ea typeface="宋体" panose="02010600030101010101" pitchFamily="2" charset="-122"/>
              </a:rPr>
              <a:t>pp</a:t>
            </a:r>
            <a:endParaRPr lang="en-US" sz="10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0" name="Rectangle 16"/>
          <p:cNvSpPr/>
          <p:nvPr/>
        </p:nvSpPr>
        <p:spPr>
          <a:xfrm>
            <a:off x="4108450" y="3875405"/>
            <a:ext cx="3935730" cy="18415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Core Material: </a:t>
            </a:r>
            <a:r>
              <a:rPr lang="en-US" altLang="zh-CN" sz="1200" dirty="0">
                <a:latin typeface="Vijaya" panose="020B0604020202020204" charset="0"/>
                <a:sym typeface="+mn-ea"/>
              </a:rPr>
              <a:t>718</a:t>
            </a:r>
            <a:r>
              <a:rPr lang="en-US" altLang="zh-CN" sz="1200" dirty="0">
                <a:latin typeface="Vijaya" panose="020B0604020202020204" charset="0"/>
                <a:sym typeface="+mn-ea"/>
              </a:rPr>
              <a:t>h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1" name="Rectangle 17"/>
          <p:cNvSpPr/>
          <p:nvPr/>
        </p:nvSpPr>
        <p:spPr>
          <a:xfrm>
            <a:off x="6648450" y="3551238"/>
            <a:ext cx="1828800" cy="18415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 Surface: tex</a:t>
            </a:r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ture	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2" name="Rectangle 18"/>
          <p:cNvSpPr/>
          <p:nvPr/>
        </p:nvSpPr>
        <p:spPr>
          <a:xfrm>
            <a:off x="4091305" y="3551555"/>
            <a:ext cx="3414395" cy="18415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Cavity Material: 718h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3" name="Rectangle 19"/>
          <p:cNvSpPr/>
          <p:nvPr/>
        </p:nvSpPr>
        <p:spPr>
          <a:xfrm>
            <a:off x="6731000" y="3225800"/>
            <a:ext cx="1976755" cy="18415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Runner Type: </a:t>
            </a:r>
            <a:r>
              <a:rPr lang="en-US" altLang="en-US" sz="1200" dirty="0">
                <a:latin typeface="Vijaya" panose="020B0604020202020204" charset="0"/>
                <a:ea typeface="宋体" panose="02010600030101010101" pitchFamily="2" charset="-122"/>
              </a:rPr>
              <a:t>hot</a:t>
            </a:r>
            <a:r>
              <a:rPr lang="en-US" altLang="en-US" sz="1200" dirty="0">
                <a:latin typeface="Vijaya" panose="020B0604020202020204" charset="0"/>
                <a:ea typeface="宋体" panose="02010600030101010101" pitchFamily="2" charset="-122"/>
              </a:rPr>
              <a:t> Runner</a:t>
            </a:r>
            <a:endParaRPr lang="en-US" altLang="en-US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4" name="Rectangle 26"/>
          <p:cNvSpPr/>
          <p:nvPr/>
        </p:nvSpPr>
        <p:spPr>
          <a:xfrm>
            <a:off x="6723063" y="2562225"/>
            <a:ext cx="2192020" cy="18415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Mould Type: Injection Mould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5" name="Rectangle 27"/>
          <p:cNvSpPr/>
          <p:nvPr/>
        </p:nvSpPr>
        <p:spPr>
          <a:xfrm>
            <a:off x="657225" y="3013075"/>
            <a:ext cx="31750" cy="1539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en-US" altLang="zh-CN" sz="1000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36" name="Rectangle 32"/>
          <p:cNvSpPr/>
          <p:nvPr/>
        </p:nvSpPr>
        <p:spPr>
          <a:xfrm>
            <a:off x="4108450" y="4572000"/>
            <a:ext cx="2244725" cy="36893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Mould Base Material</a:t>
            </a:r>
            <a:r>
              <a:rPr lang="en-US" altLang="zh-CN" sz="12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1.1730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  <a:p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7" name="Rectangle 33"/>
          <p:cNvSpPr/>
          <p:nvPr/>
        </p:nvSpPr>
        <p:spPr>
          <a:xfrm>
            <a:off x="4108450" y="4222750"/>
            <a:ext cx="3207385" cy="18415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Slider Material: </a:t>
            </a:r>
            <a:r>
              <a:rPr lang="en-US" altLang="zh-CN" sz="1200" dirty="0">
                <a:latin typeface="Vijaya" panose="020B0604020202020204" charset="0"/>
                <a:sym typeface="+mn-ea"/>
              </a:rPr>
              <a:t>718</a:t>
            </a:r>
            <a:r>
              <a:rPr lang="en-US" altLang="zh-CN" sz="1200" dirty="0">
                <a:latin typeface="Vijaya" panose="020B0604020202020204" charset="0"/>
                <a:sym typeface="+mn-ea"/>
              </a:rPr>
              <a:t>h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8" name="Rectangle 6"/>
          <p:cNvSpPr/>
          <p:nvPr/>
        </p:nvSpPr>
        <p:spPr>
          <a:xfrm>
            <a:off x="285750" y="1939925"/>
            <a:ext cx="5413375" cy="24574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r>
              <a:rPr lang="zh-CN" altLang="en-US" sz="1000" dirty="0">
                <a:latin typeface="楷体" panose="02010609060101010101" charset="-122"/>
                <a:ea typeface="楷体" panose="02010609060101010101" charset="-122"/>
              </a:rPr>
              <a:t>客户产品编号：</a:t>
            </a:r>
            <a:r>
              <a:rPr lang="en-US" altLang="zh-CN" sz="1600" dirty="0">
                <a:latin typeface="Vijaya" panose="020B0604020202020204" charset="0"/>
                <a:ea typeface="宋体" panose="02010600030101010101" pitchFamily="2" charset="-122"/>
              </a:rPr>
              <a:t>Product No: </a:t>
            </a:r>
            <a:endParaRPr lang="en-US" altLang="zh-CN" sz="16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5139" name="矩形 36"/>
          <p:cNvSpPr/>
          <p:nvPr/>
        </p:nvSpPr>
        <p:spPr>
          <a:xfrm>
            <a:off x="153988" y="2355850"/>
            <a:ext cx="3857625" cy="3429000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 lIns="90000" tIns="46800" rIns="90000" bIns="46800" anchor="t"/>
          <a:p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41" name="Rectangle 34"/>
          <p:cNvSpPr/>
          <p:nvPr/>
        </p:nvSpPr>
        <p:spPr>
          <a:xfrm>
            <a:off x="6648450" y="4222750"/>
            <a:ext cx="1407160" cy="18415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Actual Clamping 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endParaRPr lang="en-US" altLang="zh-CN" sz="1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142" name="Rectangle 34"/>
          <p:cNvSpPr/>
          <p:nvPr/>
        </p:nvSpPr>
        <p:spPr>
          <a:xfrm>
            <a:off x="6596063" y="4572000"/>
            <a:ext cx="2019300" cy="18415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Mould Structure 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en-US" altLang="zh-CN" sz="1200" dirty="0">
                <a:latin typeface="Vijaya" panose="020B0604020202020204" charset="0"/>
                <a:ea typeface="宋体" panose="02010600030101010101" pitchFamily="2" charset="-122"/>
              </a:rPr>
              <a:t>2 Plate</a:t>
            </a:r>
            <a:endParaRPr lang="en-US" altLang="zh-CN" sz="1200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9575" y="3013075"/>
            <a:ext cx="3388360" cy="20434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4"/>
          <p:cNvGrpSpPr/>
          <p:nvPr/>
        </p:nvGrpSpPr>
        <p:grpSpPr bwMode="auto">
          <a:xfrm>
            <a:off x="285115" y="888365"/>
            <a:ext cx="2887345" cy="602359"/>
            <a:chOff x="0" y="-44"/>
            <a:chExt cx="13496" cy="85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 flipV="1">
              <a:off x="0" y="605"/>
              <a:ext cx="13495" cy="34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 flipV="1">
              <a:off x="0" y="-44"/>
              <a:ext cx="13496" cy="85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</a:ln>
          </p:spPr>
          <p:txBody>
            <a:bodyPr rot="10800000" wrap="none" anchor="ctr"/>
            <a:lstStyle/>
            <a:p>
              <a:pPr marL="0" marR="0" lvl="0" indent="0" algn="l" defTabSz="914400" rtl="0" fontAlgn="base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200" strike="noStrike" noProof="0" dirty="0">
                  <a:ln>
                    <a:noFill/>
                  </a:ln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+mn-cs"/>
                  <a:sym typeface="+mn-ea"/>
                </a:rPr>
                <a:t>拔模分析</a:t>
              </a:r>
              <a:r>
                <a:rPr lang="en-US" altLang="zh-CN" sz="1200" strike="noStrike" noProof="0" dirty="0">
                  <a:ln>
                    <a:noFill/>
                  </a:ln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+mn-cs"/>
                  <a:sym typeface="+mn-ea"/>
                </a:rPr>
                <a:t>:</a:t>
              </a:r>
              <a:endParaRPr lang="en-US" altLang="zh-CN" sz="1200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endParaRPr>
            </a:p>
            <a:p>
              <a:pPr marL="0" marR="0" lvl="0" indent="0" algn="l" defTabSz="914400" rtl="0" fontAlgn="base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Vijaya" panose="020B0604020202020204" charset="0"/>
                  <a:ea typeface="宋体" panose="02010600030101010101" pitchFamily="2" charset="-122"/>
                  <a:cs typeface="+mn-cs"/>
                </a:rPr>
                <a:t>Demoulding Analysis  </a:t>
              </a:r>
              <a:endPara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ijaya" panose="020B060402020202020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152" name="矩形 7"/>
          <p:cNvSpPr/>
          <p:nvPr/>
        </p:nvSpPr>
        <p:spPr>
          <a:xfrm>
            <a:off x="466090" y="5556886"/>
            <a:ext cx="7945755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square" lIns="90000" tIns="46800" rIns="90000" bIns="46800" anchor="ctr">
            <a:spAutoFit/>
          </a:bodyPr>
          <a:p>
            <a:pPr lvl="0" algn="ctr" eaLnBrk="1" fontAlgn="base" hangingPunct="1"/>
            <a:r>
              <a:rPr lang="zh-CN" altLang="en-US" sz="2000" strike="noStrike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The blue surface has no inclination and needs to be modified</a:t>
            </a:r>
            <a:endParaRPr lang="zh-CN" altLang="en-US" sz="2000" strike="noStrike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2175" y="1640205"/>
            <a:ext cx="4812030" cy="3736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2" name="矩形 14"/>
          <p:cNvSpPr/>
          <p:nvPr/>
        </p:nvSpPr>
        <p:spPr>
          <a:xfrm>
            <a:off x="193675" y="857250"/>
            <a:ext cx="3409315" cy="6038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p>
            <a:pPr lvl="0" algn="l" fontAlgn="base">
              <a:lnSpc>
                <a:spcPts val="2000"/>
              </a:lnSpc>
            </a:pPr>
            <a:r>
              <a:rPr lang="zh-CN" altLang="en-US" sz="1200" strike="noStrike" noProof="1" dirty="0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壁厚分析</a:t>
            </a:r>
            <a:r>
              <a:rPr lang="en-US" altLang="zh-CN" sz="1200" strike="noStrike" noProof="1" dirty="0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:</a:t>
            </a:r>
            <a:endParaRPr lang="en-US" altLang="zh-CN" sz="1200" strike="noStrike" noProof="1" dirty="0"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  <a:p>
            <a:pPr lvl="0" algn="l" fontAlgn="base">
              <a:lnSpc>
                <a:spcPts val="2000"/>
              </a:lnSpc>
            </a:pPr>
            <a:r>
              <a:rPr lang="en-US" sz="1900" strike="noStrike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Part Thickness Analysis </a:t>
            </a:r>
            <a:endParaRPr lang="zh-CN" altLang="en-US" sz="1900" strike="noStrike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7175" name="矩形 3"/>
          <p:cNvSpPr/>
          <p:nvPr/>
        </p:nvSpPr>
        <p:spPr>
          <a:xfrm>
            <a:off x="2422525" y="5378450"/>
            <a:ext cx="4426585" cy="646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square" lIns="90000" tIns="46800" rIns="90000" bIns="46800" anchor="ctr">
            <a:spAutoFit/>
          </a:bodyPr>
          <a:p>
            <a:pPr lvl="0" algn="ctr" eaLnBrk="1" fontAlgn="base" hangingPunct="1"/>
            <a:r>
              <a:rPr lang="zh-CN" altLang="en-US" strike="noStrike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The red surface is thicker, and there will </a:t>
            </a:r>
            <a:r>
              <a:rPr lang="en-US" altLang="zh-CN" strike="noStrike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have sink marks</a:t>
            </a:r>
            <a:endParaRPr lang="en-US" altLang="zh-CN" strike="noStrike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6435" y="1581150"/>
            <a:ext cx="5064125" cy="35769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870" y="1506220"/>
            <a:ext cx="5399405" cy="3510915"/>
          </a:xfrm>
          <a:prstGeom prst="rect">
            <a:avLst/>
          </a:prstGeom>
        </p:spPr>
      </p:pic>
      <p:sp>
        <p:nvSpPr>
          <p:cNvPr id="8193" name="灯片编号占位符 40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indent="0"/>
            <a:fld id="{9A0DB2DC-4C9A-4742-B13C-FB6460FD3503}" type="slidenum">
              <a:rPr lang="en-US" altLang="zh-CN" sz="1800" dirty="0"/>
            </a:fld>
            <a:endParaRPr lang="en-US" altLang="zh-CN" sz="1800" dirty="0"/>
          </a:p>
        </p:txBody>
      </p:sp>
      <p:sp>
        <p:nvSpPr>
          <p:cNvPr id="8196" name="TextBox 23"/>
          <p:cNvSpPr txBox="1"/>
          <p:nvPr/>
        </p:nvSpPr>
        <p:spPr>
          <a:xfrm>
            <a:off x="640715" y="5457825"/>
            <a:ext cx="7726680" cy="307975"/>
          </a:xfrm>
          <a:prstGeom prst="rect">
            <a:avLst/>
          </a:prstGeom>
          <a:solidFill>
            <a:schemeClr val="accent6">
              <a:lumMod val="40000"/>
              <a:lumOff val="60000"/>
              <a:alpha val="65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lang="en-US" altLang="zh-CN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The bule line is part line, the arrow is demoulding direction </a:t>
            </a:r>
            <a:endParaRPr lang="zh-CN" altLang="en-US" noProof="1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8195" name="Line 55"/>
          <p:cNvSpPr/>
          <p:nvPr/>
        </p:nvSpPr>
        <p:spPr>
          <a:xfrm>
            <a:off x="5443855" y="3998595"/>
            <a:ext cx="1495425" cy="190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" name="AutoShape 56"/>
          <p:cNvSpPr/>
          <p:nvPr/>
        </p:nvSpPr>
        <p:spPr>
          <a:xfrm>
            <a:off x="6542088" y="3890645"/>
            <a:ext cx="144462" cy="215900"/>
          </a:xfrm>
          <a:prstGeom prst="flowChartCollate">
            <a:avLst/>
          </a:prstGeom>
          <a:solidFill>
            <a:srgbClr val="FEA0A9"/>
          </a:solidFill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eaLnBrk="0" hangingPunct="0"/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199" name="Text Box 57"/>
          <p:cNvSpPr txBox="1"/>
          <p:nvPr/>
        </p:nvSpPr>
        <p:spPr>
          <a:xfrm>
            <a:off x="5876925" y="4387533"/>
            <a:ext cx="1062038" cy="6048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CN" altLang="en-US" sz="1200" noProof="1" dirty="0">
                <a:latin typeface="楷体" panose="02010609060101010101" charset="-122"/>
                <a:ea typeface="楷体" panose="02010609060101010101" charset="-122"/>
                <a:cs typeface="+mn-ea"/>
              </a:rPr>
              <a:t>型芯</a:t>
            </a:r>
            <a:endParaRPr lang="zh-CN" altLang="en-US" sz="1200" noProof="1" dirty="0"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US" altLang="zh-CN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Core side</a:t>
            </a:r>
            <a:endParaRPr lang="en-US" altLang="zh-CN" noProof="1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8200" name="Text Box 58"/>
          <p:cNvSpPr txBox="1"/>
          <p:nvPr/>
        </p:nvSpPr>
        <p:spPr>
          <a:xfrm>
            <a:off x="5824538" y="3165158"/>
            <a:ext cx="1328738" cy="6032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CN" altLang="zh-CN" sz="1200" noProof="1" dirty="0">
                <a:latin typeface="楷体" panose="02010609060101010101" charset="-122"/>
                <a:ea typeface="楷体" panose="02010609060101010101" charset="-122"/>
                <a:cs typeface="+mn-ea"/>
              </a:rPr>
              <a:t>型腔 </a:t>
            </a:r>
            <a:endParaRPr lang="zh-CN" altLang="zh-CN" sz="1200" noProof="1" dirty="0"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US" altLang="zh-CN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Cavity side </a:t>
            </a:r>
            <a:endParaRPr lang="en-US" altLang="zh-CN" noProof="1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4" name="上箭头 3"/>
          <p:cNvSpPr/>
          <p:nvPr/>
        </p:nvSpPr>
        <p:spPr>
          <a:xfrm>
            <a:off x="7472363" y="3768408"/>
            <a:ext cx="76200" cy="461962"/>
          </a:xfrm>
          <a:prstGeom prst="upArrow">
            <a:avLst>
              <a:gd name="adj1" fmla="val 50000"/>
              <a:gd name="adj2" fmla="val 49313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 flipV="1">
            <a:off x="357188" y="889000"/>
            <a:ext cx="1365250" cy="5111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rot="10800000" wrap="none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分型线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ijaya" panose="020B0604020202020204" charset="0"/>
                <a:ea typeface="宋体" panose="02010600030101010101" pitchFamily="2" charset="-122"/>
                <a:cs typeface="+mn-cs"/>
              </a:rPr>
              <a:t>Part Line </a:t>
            </a:r>
            <a:endParaRPr kumimoji="0" lang="zh-CN" altLang="en-US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ijaya" panose="020B060402020202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9" name="矩形 14"/>
          <p:cNvSpPr/>
          <p:nvPr/>
        </p:nvSpPr>
        <p:spPr>
          <a:xfrm>
            <a:off x="415925" y="944880"/>
            <a:ext cx="3710940" cy="6038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p>
            <a:pPr lvl="0" algn="l" fontAlgn="base">
              <a:lnSpc>
                <a:spcPts val="2000"/>
              </a:lnSpc>
            </a:pPr>
            <a:r>
              <a:rPr lang="zh-CN" altLang="en-US" sz="1200" strike="noStrike" noProof="1" dirty="0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模具结构：</a:t>
            </a:r>
            <a:endParaRPr lang="zh-CN" altLang="en-US" sz="1200" strike="noStrike" noProof="1" dirty="0"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  <a:p>
            <a:pPr lvl="0" algn="l" fontAlgn="base">
              <a:lnSpc>
                <a:spcPts val="2000"/>
              </a:lnSpc>
            </a:pPr>
            <a:r>
              <a:rPr lang="en-US" altLang="zh-CN" sz="1900" strike="noStrike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Mould Structure </a:t>
            </a:r>
            <a:endParaRPr lang="zh-CN" altLang="en-US" sz="1900" strike="noStrike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9220" name="文本框 2"/>
          <p:cNvSpPr txBox="1"/>
          <p:nvPr/>
        </p:nvSpPr>
        <p:spPr>
          <a:xfrm>
            <a:off x="2560955" y="5940425"/>
            <a:ext cx="4330065" cy="367030"/>
          </a:xfrm>
          <a:prstGeom prst="rect">
            <a:avLst/>
          </a:prstGeom>
          <a:solidFill>
            <a:schemeClr val="accent6">
              <a:lumMod val="40000"/>
              <a:lumOff val="60000"/>
              <a:alpha val="65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/>
          <a:p>
            <a:r>
              <a:rPr lang="en-US" altLang="zh-CN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2lifter</a:t>
            </a:r>
            <a:endParaRPr lang="en-US" altLang="zh-CN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  <a:p>
            <a:endParaRPr lang="zh-CN" altLang="en-US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  <a:p>
            <a:endParaRPr lang="zh-CN" altLang="en-US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0640" y="1750060"/>
            <a:ext cx="6177915" cy="33578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矩形 14"/>
          <p:cNvSpPr/>
          <p:nvPr/>
        </p:nvSpPr>
        <p:spPr>
          <a:xfrm>
            <a:off x="300355" y="976630"/>
            <a:ext cx="2439670" cy="6038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p>
            <a:pPr lvl="0" algn="l" fontAlgn="base">
              <a:lnSpc>
                <a:spcPts val="2000"/>
              </a:lnSpc>
            </a:pPr>
            <a:r>
              <a:rPr lang="zh-CN" altLang="en-US" sz="1200" strike="noStrike" noProof="1" dirty="0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模具尺寸：</a:t>
            </a:r>
            <a:endParaRPr lang="zh-CN" altLang="en-US" sz="1200" strike="noStrike" noProof="1" dirty="0"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  <a:p>
            <a:pPr lvl="0" algn="l" fontAlgn="base">
              <a:lnSpc>
                <a:spcPts val="2000"/>
              </a:lnSpc>
            </a:pPr>
            <a:r>
              <a:rPr lang="en-US" sz="1900" strike="noStrike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Mould Size</a:t>
            </a:r>
            <a:endParaRPr lang="zh-CN" altLang="en-US" sz="1900" strike="noStrike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10243" name="文本框 2"/>
          <p:cNvSpPr txBox="1"/>
          <p:nvPr/>
        </p:nvSpPr>
        <p:spPr>
          <a:xfrm>
            <a:off x="2437130" y="5842000"/>
            <a:ext cx="4667250" cy="368300"/>
          </a:xfrm>
          <a:prstGeom prst="rect">
            <a:avLst/>
          </a:prstGeom>
          <a:solidFill>
            <a:schemeClr val="accent6">
              <a:lumMod val="40000"/>
              <a:lumOff val="60000"/>
              <a:alpha val="65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/>
          <a:p>
            <a:pPr algn="l"/>
            <a:r>
              <a:rPr lang="en-US" altLang="zh-CN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Mould Size: </a:t>
            </a:r>
            <a:r>
              <a:rPr lang="en-US" altLang="zh-CN" noProof="1" dirty="0">
                <a:latin typeface="Vijaya" panose="020B0604020202020204" charset="0"/>
                <a:ea typeface="宋体" panose="02010600030101010101" pitchFamily="2" charset="-122"/>
                <a:cs typeface="+mn-ea"/>
                <a:sym typeface="+mn-ea"/>
              </a:rPr>
              <a:t>380X280X480mm</a:t>
            </a:r>
            <a:endParaRPr lang="en-US" altLang="zh-CN" noProof="1" dirty="0">
              <a:latin typeface="Vijaya" panose="020B0604020202020204" charset="0"/>
              <a:ea typeface="宋体" panose="02010600030101010101" pitchFamily="2" charset="-122"/>
            </a:endParaRPr>
          </a:p>
          <a:p>
            <a:endParaRPr lang="en-US" altLang="zh-CN" noProof="1" dirty="0">
              <a:latin typeface="Vijaya" panose="020B0604020202020204" charset="0"/>
              <a:ea typeface="宋体" panose="02010600030101010101" pitchFamily="2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0715" y="1753870"/>
            <a:ext cx="5563235" cy="3777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4"/>
          <p:cNvSpPr/>
          <p:nvPr/>
        </p:nvSpPr>
        <p:spPr>
          <a:xfrm>
            <a:off x="152400" y="955675"/>
            <a:ext cx="5030470" cy="603885"/>
          </a:xfrm>
          <a:prstGeom prst="rect">
            <a:avLst/>
          </a:prstGeom>
          <a:solidFill>
            <a:schemeClr val="accent6">
              <a:lumMod val="40000"/>
              <a:lumOff val="60000"/>
              <a:alpha val="65000"/>
            </a:schemeClr>
          </a:solidFill>
          <a:ln w="9525">
            <a:noFill/>
          </a:ln>
        </p:spPr>
        <p:txBody>
          <a:bodyPr wrap="square">
            <a:spAutoFit/>
          </a:bodyPr>
          <a:p>
            <a:pPr lvl="0" fontAlgn="base">
              <a:lnSpc>
                <a:spcPts val="2000"/>
              </a:lnSpc>
            </a:pPr>
            <a:r>
              <a:rPr lang="zh-CN" altLang="en-US" sz="1200" strike="noStrike" noProof="1" dirty="0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浇口位置</a:t>
            </a:r>
            <a:r>
              <a:rPr lang="zh-CN" altLang="en-US" sz="1000" strike="noStrike" noProof="1" dirty="0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：</a:t>
            </a:r>
            <a:endParaRPr lang="zh-CN" altLang="en-US" sz="1000" strike="noStrike" noProof="1" dirty="0">
              <a:latin typeface="楷体" panose="02010609060101010101" charset="-122"/>
              <a:ea typeface="楷体" panose="02010609060101010101" charset="-122"/>
            </a:endParaRPr>
          </a:p>
          <a:p>
            <a:pPr lvl="0" fontAlgn="base">
              <a:lnSpc>
                <a:spcPts val="2000"/>
              </a:lnSpc>
            </a:pPr>
            <a:r>
              <a:rPr lang="en-US" sz="1900" strike="noStrike" noProof="1" dirty="0">
                <a:latin typeface="Vijaya" panose="020B0604020202020204" charset="0"/>
                <a:ea typeface="宋体" panose="02010600030101010101" pitchFamily="2" charset="-122"/>
                <a:cs typeface="+mn-ea"/>
              </a:rPr>
              <a:t>Gate Position</a:t>
            </a:r>
            <a:endParaRPr lang="en-US" altLang="en-US" sz="1900" strike="noStrike" noProof="1" dirty="0">
              <a:latin typeface="Vijaya" panose="020B060402020202020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文本框 2"/>
          <p:cNvSpPr txBox="1"/>
          <p:nvPr/>
        </p:nvSpPr>
        <p:spPr>
          <a:xfrm>
            <a:off x="715645" y="5367655"/>
            <a:ext cx="6330950" cy="465455"/>
          </a:xfrm>
          <a:prstGeom prst="rect">
            <a:avLst/>
          </a:prstGeom>
          <a:solidFill>
            <a:schemeClr val="accent6">
              <a:lumMod val="40000"/>
              <a:lumOff val="60000"/>
              <a:alpha val="65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/>
          <a:p>
            <a:pPr algn="l"/>
            <a:r>
              <a:rPr lang="zh-CN" altLang="en-US" sz="1200" noProof="1" dirty="0">
                <a:latin typeface="楷体" panose="02010609060101010101" charset="-122"/>
                <a:ea typeface="楷体" panose="02010609060101010101" charset="-122"/>
                <a:cs typeface="+mn-ea"/>
              </a:rPr>
              <a:t>浇口类型</a:t>
            </a:r>
            <a:r>
              <a:rPr lang="en-US" altLang="zh-CN" sz="1200" noProof="1" dirty="0">
                <a:latin typeface="楷体" panose="02010609060101010101" charset="-122"/>
                <a:ea typeface="楷体" panose="02010609060101010101" charset="-122"/>
                <a:cs typeface="+mn-ea"/>
              </a:rPr>
              <a:t>gate</a:t>
            </a:r>
            <a:r>
              <a:rPr lang="zh-CN" altLang="en-US" sz="1200" noProof="1" dirty="0">
                <a:latin typeface="楷体" panose="02010609060101010101" charset="-122"/>
                <a:ea typeface="楷体" panose="02010609060101010101" charset="-122"/>
                <a:cs typeface="+mn-ea"/>
              </a:rPr>
              <a:t>：一点热流道，点浇口</a:t>
            </a:r>
            <a:r>
              <a:rPr lang="en-US" altLang="zh-CN" sz="1200" noProof="1" dirty="0">
                <a:latin typeface="楷体" panose="02010609060101010101" charset="-122"/>
                <a:ea typeface="楷体" panose="02010609060101010101" charset="-122"/>
                <a:cs typeface="+mn-ea"/>
              </a:rPr>
              <a:t>  1 point </a:t>
            </a:r>
            <a:r>
              <a:rPr lang="en-US" altLang="zh-CN" sz="1200" noProof="1" dirty="0">
                <a:latin typeface="楷体" panose="02010609060101010101" charset="-122"/>
                <a:ea typeface="楷体" panose="02010609060101010101" charset="-122"/>
                <a:cs typeface="+mn-ea"/>
              </a:rPr>
              <a:t>gate  hot runner</a:t>
            </a:r>
            <a:endParaRPr lang="zh-CN" altLang="en-US" sz="1200" noProof="1" dirty="0"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algn="l"/>
            <a:r>
              <a:rPr lang="en-US" altLang="zh-CN" sz="1200" noProof="1" dirty="0">
                <a:latin typeface="楷体" panose="02010609060101010101" charset="-122"/>
                <a:ea typeface="楷体" panose="02010609060101010101" charset="-122"/>
                <a:cs typeface="+mn-ea"/>
              </a:rPr>
              <a:t>       </a:t>
            </a:r>
            <a:endParaRPr lang="en-US" altLang="zh-CN" sz="1200" noProof="1" dirty="0"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1525" y="1885315"/>
            <a:ext cx="4568190" cy="29667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Rectangle 6"/>
          <p:cNvSpPr>
            <a:spLocks noChangeArrowheads="1"/>
          </p:cNvSpPr>
          <p:nvPr/>
        </p:nvSpPr>
        <p:spPr bwMode="auto">
          <a:xfrm flipV="1">
            <a:off x="287655" y="880745"/>
            <a:ext cx="7320280" cy="4749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rot="10800000" wrap="none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顶针位置和冷却水路：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ijaya" panose="020B0604020202020204" charset="0"/>
                <a:ea typeface="宋体" panose="02010600030101010101" pitchFamily="2" charset="-122"/>
                <a:cs typeface="+mn-cs"/>
              </a:rPr>
              <a:t>Ejector Position on Core and Cooling System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ijaya" panose="020B060402020202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C7F910D-97DF-4C10-ACD4-EC0C697B8C1D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8695" y="1635760"/>
            <a:ext cx="7436485" cy="445262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1677670" y="2417445"/>
            <a:ext cx="148590" cy="14859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7530465" y="4700905"/>
            <a:ext cx="148590" cy="14859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670050" y="4700905"/>
            <a:ext cx="148590" cy="14859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7530465" y="2417445"/>
            <a:ext cx="148590" cy="14859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480685" y="2586355"/>
            <a:ext cx="530860" cy="43688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480685" y="4253865"/>
            <a:ext cx="530860" cy="436880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2701290" y="2066290"/>
            <a:ext cx="249555" cy="24955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4280535" y="2066290"/>
            <a:ext cx="249555" cy="24955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6553200" y="2066290"/>
            <a:ext cx="249555" cy="24955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2701290" y="4957445"/>
            <a:ext cx="249555" cy="24955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4280535" y="4957445"/>
            <a:ext cx="249555" cy="24955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6553200" y="4957445"/>
            <a:ext cx="249555" cy="24955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1301115" y="3497580"/>
            <a:ext cx="249555" cy="24955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7791450" y="3497580"/>
            <a:ext cx="249555" cy="24955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tailEnd type="triangle" w="med" len="med"/>
          </a:ln>
        </p:spPr>
        <p:txBody>
          <a:bodyPr lIns="90000" tIns="46800" rIns="90000" bIns="46800" anchor="ctr">
            <a:spAutoFit/>
          </a:bodyPr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66.65,&quot;left&quot;:39.15,&quot;top&quot;:76.05,&quot;width&quot;:445.5}"/>
</p:tagLst>
</file>

<file path=ppt/tags/tag2.xml><?xml version="1.0" encoding="utf-8"?>
<p:tagLst xmlns:p="http://schemas.openxmlformats.org/presentationml/2006/main">
  <p:tag name="KSO_WM_DIAGRAM_VIRTUALLY_FRAME" val="{&quot;height&quot;:266.65,&quot;left&quot;:39.15,&quot;top&quot;:76.05,&quot;width&quot;:445.5}"/>
</p:tagLst>
</file>

<file path=ppt/tags/tag3.xml><?xml version="1.0" encoding="utf-8"?>
<p:tagLst xmlns:p="http://schemas.openxmlformats.org/presentationml/2006/main">
  <p:tag name="KSO_WM_DIAGRAM_VIRTUALLY_FRAME" val="{&quot;height&quot;:266.65,&quot;left&quot;:39.15,&quot;top&quot;:76.05,&quot;width&quot;:445.5}"/>
</p:tagLst>
</file>

<file path=ppt/tags/tag4.xml><?xml version="1.0" encoding="utf-8"?>
<p:tagLst xmlns:p="http://schemas.openxmlformats.org/presentationml/2006/main">
  <p:tag name="KSO_WM_DIAGRAM_VIRTUALLY_FRAME" val="{&quot;height&quot;:266.65,&quot;left&quot;:39.15,&quot;top&quot;:76.05,&quot;width&quot;:445.5}"/>
</p:tagLst>
</file>

<file path=ppt/tags/tag5.xml><?xml version="1.0" encoding="utf-8"?>
<p:tagLst xmlns:p="http://schemas.openxmlformats.org/presentationml/2006/main">
  <p:tag name="KSO_WM_DIAGRAM_VIRTUALLY_FRAME" val="{&quot;height&quot;:304.15,&quot;left&quot;:28.9,&quot;top&quot;:80.35,&quot;width&quot;:442.85}"/>
</p:tagLst>
</file>

<file path=ppt/tags/tag6.xml><?xml version="1.0" encoding="utf-8"?>
<p:tagLst xmlns:p="http://schemas.openxmlformats.org/presentationml/2006/main">
  <p:tag name="KSO_WM_DIAGRAM_VIRTUALLY_FRAME" val="{&quot;height&quot;:304.15,&quot;left&quot;:28.9,&quot;top&quot;:80.35,&quot;width&quot;:442.85}"/>
</p:tagLst>
</file>

<file path=ppt/tags/tag7.xml><?xml version="1.0" encoding="utf-8"?>
<p:tagLst xmlns:p="http://schemas.openxmlformats.org/presentationml/2006/main">
  <p:tag name="KSO_WM_DIAGRAM_VIRTUALLY_FRAME" val="{&quot;height&quot;:304.15,&quot;left&quot;:28.9,&quot;top&quot;:80.35,&quot;width&quot;:442.85}"/>
</p:tagLst>
</file>

<file path=ppt/tags/tag8.xml><?xml version="1.0" encoding="utf-8"?>
<p:tagLst xmlns:p="http://schemas.openxmlformats.org/presentationml/2006/main">
  <p:tag name="KSO_WM_DIAGRAM_VIRTUALLY_FRAME" val="{&quot;height&quot;:304.15,&quot;left&quot;:28.9,&quot;top&quot;:80.35,&quot;width&quot;:442.85}"/>
</p:tagLst>
</file>

<file path=ppt/tags/tag9.xml><?xml version="1.0" encoding="utf-8"?>
<p:tagLst xmlns:p="http://schemas.openxmlformats.org/presentationml/2006/main">
  <p:tag name="commondata" val="eyJoZGlkIjoiMmJkZjYxNWU3ODI5ZGU4ZDYzMjZkZTE3MDlkNjI0MTEifQ==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>
          <a:solidFill>
            <a:srgbClr val="FF0000"/>
          </a:solidFill>
          <a:round/>
          <a:tailEnd type="triangle" w="med" len="med"/>
        </a:ln>
      </a:spPr>
      <a:bodyPr lIns="90000" tIns="46800" rIns="90000" bIns="46800" anchor="ctr">
        <a:spAutoFit/>
      </a:bodyPr>
      <a:lstStyle>
        <a:defPPr algn="ctr">
          <a:defRPr/>
        </a:defPPr>
      </a:lstStyle>
    </a:spDef>
    <a:lnDef>
      <a:spPr bwMode="auto">
        <a:noFill/>
        <a:ln w="25400" algn="ctr">
          <a:solidFill>
            <a:srgbClr val="FF0000"/>
          </a:solidFill>
          <a:round/>
          <a:tailEnd type="none" w="med" len="med"/>
        </a:ln>
      </a:spPr>
      <a:bodyPr/>
      <a:lstStyle/>
    </a:lnDef>
    <a:txDef>
      <a:spPr bwMode="auto">
        <a:solidFill>
          <a:srgbClr val="99FFCC">
            <a:alpha val="65097"/>
          </a:srgbClr>
        </a:solidFill>
        <a:ln w="9525">
          <a:solidFill>
            <a:schemeClr val="tx1"/>
          </a:solidFill>
          <a:miter lim="800000"/>
        </a:ln>
      </a:spPr>
      <a:bodyPr wrap="square" rtlCol="0">
        <a:noAutofit/>
      </a:bodyPr>
      <a:lstStyle>
        <a:defPPr>
          <a:defRPr dirty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/>
</file>

<file path=docProps/core.xml><?xml version="1.0" encoding="utf-8"?>
<cp:coreProperties xmlns:cp="http://schemas.openxmlformats.org/package/2006/metadata/core-properties" xmlns:dc="http://purl.org/dc/elements/1.1/">
  <dc:title>JFMOULD DFM Report Sample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